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Nunito"/>
      <p:regular r:id="rId57"/>
      <p:bold r:id="rId58"/>
      <p:italic r:id="rId59"/>
      <p:boldItalic r:id="rId60"/>
    </p:embeddedFont>
    <p:embeddedFont>
      <p:font typeface="Maven Pro"/>
      <p:regular r:id="rId61"/>
      <p:bold r:id="rId62"/>
    </p:embeddedFont>
    <p:embeddedFont>
      <p:font typeface="Suez One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4" roundtripDataSignature="AMtx7mhlsy2vFPD8thObQQxOET86kgtZ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bold.fntdata"/><Relationship Id="rId61" Type="http://schemas.openxmlformats.org/officeDocument/2006/relationships/font" Target="fonts/MavenPro-regular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SuezOn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uni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unito-italic.fntdata"/><Relationship Id="rId14" Type="http://schemas.openxmlformats.org/officeDocument/2006/relationships/slide" Target="slides/slide9.xml"/><Relationship Id="rId58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f29d89a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f29d89a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09abe4f4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09abe4f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09abe4f4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09abe4f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09abe4f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09abe4f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09abe4f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09abe4f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09abe4f4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09abe4f4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09abe4f4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09abe4f4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09abe4f4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09abe4f4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f29d89a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f29d89a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f29d89a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f29d89a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f29d89a7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f29d89a7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bf29d89a7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bf29d89a7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f29d89a7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bf29d89a7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f29d89a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bf29d89a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0e18b6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0e18b6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0c5cbec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0c5cbec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0e18b62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c0e18b62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fc414f5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fc414f5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fc414f54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fc414f5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fc414f5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bfc414f5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fc414f54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bfc414f54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bfc414f5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bfc414f5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fc414f54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fc414f5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fc414f5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bfc414f5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2bd35b4fd2e_0_833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g2bd35b4fd2e_0_833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2bd35b4fd2e_0_833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g2bd35b4fd2e_0_83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g2bd35b4fd2e_0_833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2bd35b4fd2e_0_833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g2bd35b4fd2e_0_833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2bd35b4fd2e_0_833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2bd35b4fd2e_0_83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2bd35b4fd2e_0_833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2bd35b4fd2e_0_833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2bd35b4fd2e_0_833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g2bd35b4fd2e_0_833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g2bd35b4fd2e_0_83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2bd35b4fd2e_0_833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2bd35b4fd2e_0_833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2bd35b4fd2e_0_833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g2bd35b4fd2e_0_833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g2bd35b4fd2e_0_83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g2bd35b4fd2e_0_833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g2bd35b4fd2e_0_833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bd35b4fd2e_0_833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g2bd35b4fd2e_0_833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2bd35b4fd2e_0_8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g2bd35b4fd2e_0_833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g2bd35b4fd2e_0_833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g2bd35b4fd2e_0_833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g2bd35b4fd2e_0_833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2bd35b4fd2e_0_83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2bd35b4fd2e_0_83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2bd35b4fd2e_0_833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2bd35b4fd2e_0_833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2bd35b4fd2e_0_83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2bd35b4fd2e_0_83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bd35b4fd2e_0_833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bd35b4fd2e_0_833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g2bd35b4fd2e_0_83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2bd35b4fd2e_0_83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2bd35b4fd2e_0_8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2bd35b4fd2e_0_96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g2bd35b4fd2e_0_96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2bd35b4fd2e_0_96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2bd35b4fd2e_0_96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g2bd35b4fd2e_0_96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g2bd35b4fd2e_0_96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g2bd35b4fd2e_0_96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2bd35b4fd2e_0_96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2bd35b4fd2e_0_96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2bd35b4fd2e_0_96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2bd35b4fd2e_0_96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2bd35b4fd2e_0_96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g2bd35b4fd2e_0_96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2bd35b4fd2e_0_96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2bd35b4fd2e_0_96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2bd35b4fd2e_0_96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2bd35b4fd2e_0_96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g2bd35b4fd2e_0_96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2bd35b4fd2e_0_96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2bd35b4fd2e_0_96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2bd35b4fd2e_0_96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2bd35b4fd2e_0_96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2bd35b4fd2e_0_96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bd35b4fd2e_0_9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2bd35b4fd2e_0_96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g2bd35b4fd2e_0_96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g2bd35b4fd2e_0_96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g2bd35b4fd2e_0_96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2bd35b4fd2e_0_96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2bd35b4fd2e_0_96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2bd35b4fd2e_0_96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2bd35b4fd2e_0_96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g2bd35b4fd2e_0_96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2bd35b4fd2e_0_96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2bd35b4fd2e_0_96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bd35b4fd2e_0_96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2bd35b4fd2e_0_96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2bd35b4fd2e_0_96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2bd35b4fd2e_0_96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bd35b4fd2e_0_96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g2bd35b4fd2e_0_96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2bd35b4fd2e_0_96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g2bd35b4fd2e_0_96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2bd35b4fd2e_0_96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bd35b4fd2e_0_96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2bd35b4fd2e_0_96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g2bd35b4fd2e_0_96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g2bd35b4fd2e_0_96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2bd35b4fd2e_0_96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2bd35b4fd2e_0_96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2bd35b4fd2e_0_96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g2bd35b4fd2e_0_96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g2bd35b4fd2e_0_96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2bd35b4fd2e_0_96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2bd35b4fd2e_0_96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bd35b4fd2e_0_96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2bd35b4fd2e_0_96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2bd35b4fd2e_0_96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bd35b4fd2e_0_96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2bd35b4fd2e_0_96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g2bd35b4fd2e_0_96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g2bd35b4fd2e_0_96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2bd35b4fd2e_0_96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2bd35b4fd2e_0_96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2bd35b4fd2e_0_96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2bd35b4fd2e_0_96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g2bd35b4fd2e_0_96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2bd35b4fd2e_0_96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bd35b4fd2e_0_96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2bd35b4fd2e_0_96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g2bd35b4fd2e_0_96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2bd35b4fd2e_0_96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g2bd35b4fd2e_0_96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2bd35b4fd2e_0_96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2bd35b4fd2e_0_96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2bd35b4fd2e_0_96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g2bd35b4fd2e_0_96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g2bd35b4fd2e_0_96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2bd35b4fd2e_0_96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2bd35b4fd2e_0_96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2bd35b4fd2e_0_96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2bd35b4fd2e_0_96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2bd35b4fd2e_0_96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2bd35b4fd2e_0_96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2bd35b4fd2e_0_96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g2bd35b4fd2e_0_96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g2bd35b4fd2e_0_96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2bd35b4fd2e_0_96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2bd35b4fd2e_0_96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2bd35b4fd2e_0_96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2bd35b4fd2e_0_96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g2bd35b4fd2e_0_96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g2bd35b4fd2e_0_96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2bd35b4fd2e_0_96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2bd35b4fd2e_0_96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2bd35b4fd2e_0_96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g2bd35b4fd2e_0_96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g2bd35b4fd2e_0_96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2bd35b4fd2e_0_96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2bd35b4fd2e_0_96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2bd35b4fd2e_0_96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2bd35b4fd2e_0_96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2bd35b4fd2e_0_96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2bd35b4fd2e_0_96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bd35b4fd2e_0_96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2bd35b4fd2e_0_96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g2bd35b4fd2e_0_96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g2bd35b4fd2e_0_96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2bd35b4fd2e_0_96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2bd35b4fd2e_0_96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2bd35b4fd2e_0_96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2bd35b4fd2e_0_96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2bd35b4fd2e_0_96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2bd35b4fd2e_0_96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2bd35b4fd2e_0_96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2bd35b4fd2e_0_96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2bd35b4fd2e_0_96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g2bd35b4fd2e_0_96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2bd35b4fd2e_0_96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2bd35b4fd2e_0_96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2bd35b4fd2e_0_96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2bd35b4fd2e_0_96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2bd35b4fd2e_0_96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2bd35b4fd2e_0_9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2bd35b4fd2e_0_96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2bd35b4fd2e_0_96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g2bd35b4fd2e_0_96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2bd35b4fd2e_0_96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2bd35b4fd2e_0_9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d35b4fd2e_0_10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2bd35b4fd2e_0_87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g2bd35b4fd2e_0_87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2bd35b4fd2e_0_87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g2bd35b4fd2e_0_87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g2bd35b4fd2e_0_87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2bd35b4fd2e_0_87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g2bd35b4fd2e_0_87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2bd35b4fd2e_0_87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2bd35b4fd2e_0_87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2bd35b4fd2e_0_87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2bd35b4fd2e_0_87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2bd35b4fd2e_0_87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g2bd35b4fd2e_0_87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g2bd35b4fd2e_0_87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g2bd35b4fd2e_0_87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2bd35b4fd2e_0_87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2bd35b4fd2e_0_87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g2bd35b4fd2e_0_87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2bd35b4fd2e_0_87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g2bd35b4fd2e_0_87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2bd35b4fd2e_0_87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2bd35b4fd2e_0_87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2bd35b4fd2e_0_87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2bd35b4fd2e_0_8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2bd35b4fd2e_0_87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g2bd35b4fd2e_0_87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g2bd35b4fd2e_0_87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2bd35b4fd2e_0_87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2bd35b4fd2e_0_87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2bd35b4fd2e_0_87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g2bd35b4fd2e_0_87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g2bd35b4fd2e_0_87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g2bd35b4fd2e_0_87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2bd35b4fd2e_0_8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2bd35b4fd2e_0_90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g2bd35b4fd2e_0_90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bd35b4fd2e_0_9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2bd35b4fd2e_0_90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g2bd35b4fd2e_0_90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g2bd35b4fd2e_0_90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2bd35b4fd2e_0_9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g2bd35b4fd2e_0_9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bd35b4fd2e_0_9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2bd35b4fd2e_0_9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g2bd35b4fd2e_0_91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g2bd35b4fd2e_0_91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2bd35b4fd2e_0_9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bd35b4fd2e_0_92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g2bd35b4fd2e_0_9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2bd35b4fd2e_0_9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2bd35b4fd2e_0_9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g2bd35b4fd2e_0_9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bd35b4fd2e_0_9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g2bd35b4fd2e_0_9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bd35b4fd2e_0_9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g2bd35b4fd2e_0_9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2bd35b4fd2e_0_92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g2bd35b4fd2e_0_9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2bd35b4fd2e_0_936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g2bd35b4fd2e_0_936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2bd35b4fd2e_0_93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2bd35b4fd2e_0_93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g2bd35b4fd2e_0_936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g2bd35b4fd2e_0_936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2bd35b4fd2e_0_936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2bd35b4fd2e_0_93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2bd35b4fd2e_0_93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2bd35b4fd2e_0_936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2bd35b4fd2e_0_93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2bd35b4fd2e_0_93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g2bd35b4fd2e_0_93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2bd35b4fd2e_0_9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2bd35b4fd2e_0_95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g2bd35b4fd2e_0_9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2bd35b4fd2e_0_9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g2bd35b4fd2e_0_95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2bd35b4fd2e_0_95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g2bd35b4fd2e_0_95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g2bd35b4fd2e_0_9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2bd35b4fd2e_0_959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g2bd35b4fd2e_0_95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2bd35b4fd2e_0_95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2bd35b4fd2e_0_95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g2bd35b4fd2e_0_9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d35b4fd2e_0_8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2bd35b4fd2e_0_8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2bd35b4fd2e_0_8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Relationship Id="rId4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hyperlink" Target="https://docs.google.com/document/d/1rzCrR7EDFu_Ek6AgtiBBO6JR6ZaOCUAs/edit?usp=sharing&amp;ouid=112496491264269392838&amp;rtpof=true&amp;sd=true" TargetMode="External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Relationship Id="rId4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drive.google.com/file/d/1ljwifFa196tNr-PhZu8U7NGlRKra-LaU/view?usp=drive_link" TargetMode="External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hyperlink" Target="https://drive.google.com/drive/folders/11gItkCYAYHNPrTC1qH4h95kPhSVnHJsq?usp=drive_link" TargetMode="External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51.gif"/><Relationship Id="rId5" Type="http://schemas.openxmlformats.org/officeDocument/2006/relationships/hyperlink" Target="https://jam.dev/c/eb52cedc-719f-45c5-9101-ea6d3133e434" TargetMode="External"/><Relationship Id="rId6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50.gif"/><Relationship Id="rId5" Type="http://schemas.openxmlformats.org/officeDocument/2006/relationships/image" Target="../media/image31.gif"/><Relationship Id="rId6" Type="http://schemas.openxmlformats.org/officeDocument/2006/relationships/hyperlink" Target="https://jam.dev/c/494c9aaf-6155-4a2c-b6b7-ed23b2fe4a51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jam.dev/c/f264c9cc-c6f0-4417-877f-34370159ad23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ocs.google.com/document/d/1GG28l4XDlWWTd9JLPyOGBLWo6GHQudf7KANo1tphiTA/edit?usp=sharing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idx="1" type="subTitle"/>
          </p:nvPr>
        </p:nvSpPr>
        <p:spPr>
          <a:xfrm>
            <a:off x="2210588" y="44481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>
              <a:latin typeface="Suez One"/>
              <a:ea typeface="Suez One"/>
              <a:cs typeface="Suez One"/>
              <a:sym typeface="Suez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iw" sz="1000">
                <a:latin typeface="Suez One"/>
                <a:ea typeface="Suez One"/>
                <a:cs typeface="Suez One"/>
                <a:sym typeface="Suez One"/>
              </a:rPr>
              <a:t>Benny Feigin  -  Elina Ein Eli  -  Natan Koren</a:t>
            </a:r>
            <a:endParaRPr sz="1000">
              <a:latin typeface="Suez One"/>
              <a:ea typeface="Suez One"/>
              <a:cs typeface="Suez One"/>
              <a:sym typeface="Suez One"/>
            </a:endParaRPr>
          </a:p>
        </p:txBody>
      </p:sp>
      <p:pic>
        <p:nvPicPr>
          <p:cNvPr id="278" name="Google Shape;27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50" y="1658325"/>
            <a:ext cx="3113949" cy="9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553" y="1380900"/>
            <a:ext cx="3541575" cy="32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"/>
          <p:cNvSpPr/>
          <p:nvPr/>
        </p:nvSpPr>
        <p:spPr>
          <a:xfrm>
            <a:off x="1092761" y="161925"/>
            <a:ext cx="4184815" cy="12771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48000">
                      <a:srgbClr val="EFEFEF"/>
                    </a:gs>
                    <a:gs pos="50000">
                      <a:schemeClr val="lt2"/>
                    </a:gs>
                    <a:gs pos="100000">
                      <a:srgbClr val="4663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JPet Store Web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48000">
                      <a:srgbClr val="EFEFEF"/>
                    </a:gs>
                    <a:gs pos="50000">
                      <a:schemeClr val="lt2"/>
                    </a:gs>
                    <a:gs pos="100000">
                      <a:srgbClr val="4663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48000">
                      <a:srgbClr val="EFEFEF"/>
                    </a:gs>
                    <a:gs pos="50000">
                      <a:schemeClr val="lt2"/>
                    </a:gs>
                    <a:gs pos="100000">
                      <a:srgbClr val="4663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 Testing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/>
          <p:nvPr/>
        </p:nvSpPr>
        <p:spPr>
          <a:xfrm>
            <a:off x="1240075" y="627975"/>
            <a:ext cx="6506199" cy="647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Requirement 4.8.101</a:t>
            </a:r>
          </a:p>
        </p:txBody>
      </p:sp>
      <p:sp>
        <p:nvSpPr>
          <p:cNvPr id="339" name="Google Shape;339;p10"/>
          <p:cNvSpPr/>
          <p:nvPr/>
        </p:nvSpPr>
        <p:spPr>
          <a:xfrm>
            <a:off x="837288" y="1865586"/>
            <a:ext cx="7469422" cy="7061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As a registered user,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I want the ability to update the quantity for each of the items.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/>
          <p:nvPr/>
        </p:nvSpPr>
        <p:spPr>
          <a:xfrm>
            <a:off x="909163" y="251600"/>
            <a:ext cx="7325656" cy="4285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4.8.101.1 - Entering digits in the quantity field</a:t>
            </a:r>
          </a:p>
        </p:txBody>
      </p:sp>
      <p:pic>
        <p:nvPicPr>
          <p:cNvPr id="345" name="Google Shape;34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774"/>
            <a:ext cx="8839202" cy="401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"/>
          <p:cNvSpPr/>
          <p:nvPr/>
        </p:nvSpPr>
        <p:spPr>
          <a:xfrm>
            <a:off x="909163" y="251600"/>
            <a:ext cx="7325656" cy="4285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4.8.101.1 - Entering digits in the quantity field</a:t>
            </a:r>
          </a:p>
        </p:txBody>
      </p:sp>
      <p:pic>
        <p:nvPicPr>
          <p:cNvPr id="351" name="Google Shape;3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774"/>
            <a:ext cx="8839200" cy="401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/>
          <p:nvPr/>
        </p:nvSpPr>
        <p:spPr>
          <a:xfrm>
            <a:off x="1288637" y="522775"/>
            <a:ext cx="6566731" cy="647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Requirement 4.8.105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1652113" y="1781461"/>
            <a:ext cx="5839781" cy="10564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As a registered user, I want the ability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to remove one of the items and get an automatic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update of the final price.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f29d89a76_0_0"/>
          <p:cNvSpPr/>
          <p:nvPr/>
        </p:nvSpPr>
        <p:spPr>
          <a:xfrm>
            <a:off x="719663" y="178850"/>
            <a:ext cx="7704673" cy="740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4.8.105.3 - Verifying that when removing all items</a:t>
            </a:r>
            <a:b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</a:br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 it will state in the cart that the cart is empty</a:t>
            </a:r>
          </a:p>
        </p:txBody>
      </p:sp>
      <p:pic>
        <p:nvPicPr>
          <p:cNvPr id="363" name="Google Shape;363;g2bf29d89a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3" y="1041975"/>
            <a:ext cx="8842175" cy="40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09abe4f48_0_35"/>
          <p:cNvSpPr/>
          <p:nvPr/>
        </p:nvSpPr>
        <p:spPr>
          <a:xfrm>
            <a:off x="719663" y="178850"/>
            <a:ext cx="7704673" cy="740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4.8.105.3 - Verifying that when removing all items</a:t>
            </a:r>
            <a:b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</a:br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 it will state in the cart that the cart is empty</a:t>
            </a:r>
          </a:p>
        </p:txBody>
      </p:sp>
      <p:pic>
        <p:nvPicPr>
          <p:cNvPr id="369" name="Google Shape;369;g2c09abe4f4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38" y="1020950"/>
            <a:ext cx="8842925" cy="40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09abe4f48_0_40"/>
          <p:cNvSpPr/>
          <p:nvPr/>
        </p:nvSpPr>
        <p:spPr>
          <a:xfrm>
            <a:off x="1907925" y="470200"/>
            <a:ext cx="5328152" cy="4614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Status Test Runs</a:t>
            </a:r>
          </a:p>
        </p:txBody>
      </p:sp>
      <p:pic>
        <p:nvPicPr>
          <p:cNvPr id="375" name="Google Shape;375;g2c09abe4f4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440"/>
            <a:ext cx="8839197" cy="264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09abe4f48_0_50"/>
          <p:cNvSpPr/>
          <p:nvPr/>
        </p:nvSpPr>
        <p:spPr>
          <a:xfrm>
            <a:off x="1572000" y="438650"/>
            <a:ext cx="5999991" cy="5252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Elina Ein Eli Issues</a:t>
            </a:r>
          </a:p>
        </p:txBody>
      </p:sp>
      <p:sp>
        <p:nvSpPr>
          <p:cNvPr id="381" name="Google Shape;381;g2c09abe4f48_0_50"/>
          <p:cNvSpPr/>
          <p:nvPr/>
        </p:nvSpPr>
        <p:spPr>
          <a:xfrm>
            <a:off x="2027850" y="1892875"/>
            <a:ext cx="4961256" cy="29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DECDB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aven Pro;600"/>
              </a:rPr>
              <a:t>the following issues will be presented in the following slides:</a:t>
            </a:r>
          </a:p>
        </p:txBody>
      </p:sp>
      <p:sp>
        <p:nvSpPr>
          <p:cNvPr id="382" name="Google Shape;382;g2c09abe4f48_0_50"/>
          <p:cNvSpPr txBox="1"/>
          <p:nvPr/>
        </p:nvSpPr>
        <p:spPr>
          <a:xfrm>
            <a:off x="2120400" y="2405475"/>
            <a:ext cx="490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4.4.65.2 - Site login screen - Registered password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4.4.65.5 - Site login screen - Button does not exist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09abe4f48_0_59"/>
          <p:cNvSpPr/>
          <p:nvPr/>
        </p:nvSpPr>
        <p:spPr>
          <a:xfrm>
            <a:off x="2980800" y="217750"/>
            <a:ext cx="3288022" cy="5252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First Issue</a:t>
            </a:r>
          </a:p>
        </p:txBody>
      </p:sp>
      <p:pic>
        <p:nvPicPr>
          <p:cNvPr id="388" name="Google Shape;388;g2c09abe4f48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368711"/>
            <a:ext cx="8839202" cy="359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09abe4f48_0_91"/>
          <p:cNvSpPr/>
          <p:nvPr/>
        </p:nvSpPr>
        <p:spPr>
          <a:xfrm>
            <a:off x="2980800" y="217750"/>
            <a:ext cx="3288022" cy="5252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First Issue</a:t>
            </a:r>
          </a:p>
        </p:txBody>
      </p:sp>
      <p:pic>
        <p:nvPicPr>
          <p:cNvPr id="394" name="Google Shape;394;g2c09abe4f48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50" y="2760775"/>
            <a:ext cx="4126084" cy="23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c09abe4f48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4" y="1308500"/>
            <a:ext cx="4159743" cy="23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c09abe4f48_0_91"/>
          <p:cNvSpPr txBox="1"/>
          <p:nvPr/>
        </p:nvSpPr>
        <p:spPr>
          <a:xfrm>
            <a:off x="-45525" y="974600"/>
            <a:ext cx="1399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First version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g2c09abe4f48_0_91"/>
          <p:cNvSpPr txBox="1"/>
          <p:nvPr/>
        </p:nvSpPr>
        <p:spPr>
          <a:xfrm>
            <a:off x="4869025" y="2437650"/>
            <a:ext cx="1399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Second version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175" y="3787775"/>
            <a:ext cx="2119676" cy="11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450" y="-39250"/>
            <a:ext cx="4190875" cy="2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25" y="413863"/>
            <a:ext cx="4017524" cy="431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7125" y="2375751"/>
            <a:ext cx="2284225" cy="2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09abe4f48_0_64"/>
          <p:cNvSpPr/>
          <p:nvPr/>
        </p:nvSpPr>
        <p:spPr>
          <a:xfrm>
            <a:off x="2534525" y="186200"/>
            <a:ext cx="4074939" cy="5103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Second Issue</a:t>
            </a:r>
          </a:p>
        </p:txBody>
      </p:sp>
      <p:pic>
        <p:nvPicPr>
          <p:cNvPr id="403" name="Google Shape;403;g2c09abe4f48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521"/>
            <a:ext cx="8839200" cy="377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09abe4f48_0_83"/>
          <p:cNvSpPr/>
          <p:nvPr/>
        </p:nvSpPr>
        <p:spPr>
          <a:xfrm>
            <a:off x="2534525" y="186200"/>
            <a:ext cx="4074939" cy="5103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Second Issue</a:t>
            </a:r>
          </a:p>
        </p:txBody>
      </p:sp>
      <p:pic>
        <p:nvPicPr>
          <p:cNvPr id="409" name="Google Shape;409;g2c09abe4f48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50" y="2760775"/>
            <a:ext cx="4126084" cy="23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c09abe4f48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4" y="1308500"/>
            <a:ext cx="4159743" cy="23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c09abe4f48_0_83"/>
          <p:cNvSpPr txBox="1"/>
          <p:nvPr/>
        </p:nvSpPr>
        <p:spPr>
          <a:xfrm>
            <a:off x="-45525" y="974600"/>
            <a:ext cx="1399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First version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g2c09abe4f48_0_83"/>
          <p:cNvSpPr txBox="1"/>
          <p:nvPr/>
        </p:nvSpPr>
        <p:spPr>
          <a:xfrm>
            <a:off x="4869025" y="2437650"/>
            <a:ext cx="1399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Second version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"/>
          <p:cNvSpPr/>
          <p:nvPr/>
        </p:nvSpPr>
        <p:spPr>
          <a:xfrm>
            <a:off x="1363877" y="424125"/>
            <a:ext cx="6416252" cy="961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Benny's Requirement and stories</a:t>
            </a:r>
          </a:p>
        </p:txBody>
      </p:sp>
      <p:sp>
        <p:nvSpPr>
          <p:cNvPr id="418" name="Google Shape;418;p14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419" name="Google Shape;4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1766077"/>
            <a:ext cx="4974650" cy="27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300" y="1978830"/>
            <a:ext cx="3164682" cy="316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"/>
          <p:cNvSpPr/>
          <p:nvPr/>
        </p:nvSpPr>
        <p:spPr>
          <a:xfrm>
            <a:off x="1310463" y="870050"/>
            <a:ext cx="6523081" cy="752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Benny Feigin Test Cases</a:t>
            </a:r>
          </a:p>
        </p:txBody>
      </p:sp>
      <p:sp>
        <p:nvSpPr>
          <p:cNvPr id="426" name="Google Shape;426;p15"/>
          <p:cNvSpPr txBox="1"/>
          <p:nvPr>
            <p:ph idx="1" type="subTitle"/>
          </p:nvPr>
        </p:nvSpPr>
        <p:spPr>
          <a:xfrm>
            <a:off x="848275" y="1876350"/>
            <a:ext cx="5426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b="1" lang="iw" sz="1300">
                <a:latin typeface="Arial"/>
                <a:ea typeface="Arial"/>
                <a:cs typeface="Arial"/>
                <a:sym typeface="Arial"/>
              </a:rPr>
              <a:t>The following test cases will be presented in the following slides: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w" sz="1200">
                <a:latin typeface="Arial"/>
                <a:ea typeface="Arial"/>
                <a:cs typeface="Arial"/>
                <a:sym typeface="Arial"/>
              </a:rPr>
              <a:t>Test 4.3.41.2 - Typing an invalid email format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iw" sz="1200">
                <a:latin typeface="Arial"/>
                <a:ea typeface="Arial"/>
                <a:cs typeface="Arial"/>
                <a:sym typeface="Arial"/>
              </a:rPr>
              <a:t>Test 4.3.59.1 Verifying that the text in the password field appears in the form of asterisks on the Registration page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iw" sz="1200">
                <a:latin typeface="Arial"/>
                <a:ea typeface="Arial"/>
                <a:cs typeface="Arial"/>
                <a:sym typeface="Arial"/>
              </a:rPr>
              <a:t>Test 4.3.45.8 Typing Hebrew letters in the username field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SzPts val="325"/>
              <a:buNone/>
            </a:pPr>
            <a:r>
              <a:t/>
            </a:r>
            <a:endParaRPr b="1" sz="12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f29d89a76_0_19"/>
          <p:cNvSpPr/>
          <p:nvPr/>
        </p:nvSpPr>
        <p:spPr>
          <a:xfrm>
            <a:off x="956325" y="603550"/>
            <a:ext cx="3947060" cy="921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Requirement 4.3.41</a:t>
            </a:r>
          </a:p>
        </p:txBody>
      </p:sp>
      <p:sp>
        <p:nvSpPr>
          <p:cNvPr id="433" name="Google Shape;433;g2bf29d89a76_0_19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34" name="Google Shape;434;g2bf29d89a76_0_19"/>
          <p:cNvSpPr/>
          <p:nvPr/>
        </p:nvSpPr>
        <p:spPr>
          <a:xfrm>
            <a:off x="956313" y="2041473"/>
            <a:ext cx="7030074" cy="1060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As the site administrator, I want the email field to contain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 the @ character when preceded by at least one letter and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followed by the server address (at least letter. Letter)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/>
          <p:nvPr/>
        </p:nvSpPr>
        <p:spPr>
          <a:xfrm>
            <a:off x="1266961" y="265475"/>
            <a:ext cx="6589148" cy="613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4.3.41.2 - Typing an invalid email format</a:t>
            </a:r>
          </a:p>
        </p:txBody>
      </p:sp>
      <p:sp>
        <p:nvSpPr>
          <p:cNvPr id="440" name="Google Shape;440;p16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441" name="Google Shape;4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" y="1166475"/>
            <a:ext cx="9003976" cy="39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f29d89a76_0_10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447" name="Google Shape;447;g2bf29d89a7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" y="1186775"/>
            <a:ext cx="8993652" cy="37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bf29d89a76_0_10"/>
          <p:cNvSpPr/>
          <p:nvPr/>
        </p:nvSpPr>
        <p:spPr>
          <a:xfrm>
            <a:off x="3310500" y="265475"/>
            <a:ext cx="2522995" cy="3683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Case Steps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8"/>
          <p:cNvSpPr/>
          <p:nvPr/>
        </p:nvSpPr>
        <p:spPr>
          <a:xfrm>
            <a:off x="956325" y="714625"/>
            <a:ext cx="3753566" cy="960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Requirement 4.3.59</a:t>
            </a:r>
          </a:p>
        </p:txBody>
      </p:sp>
      <p:sp>
        <p:nvSpPr>
          <p:cNvPr id="454" name="Google Shape;454;p18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55" name="Google Shape;455;p18"/>
          <p:cNvSpPr/>
          <p:nvPr/>
        </p:nvSpPr>
        <p:spPr>
          <a:xfrm>
            <a:off x="956313" y="2145636"/>
            <a:ext cx="5565412" cy="1060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As the site administrator, I want the password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and re-password fields to appear when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typing in the form of asterisks</a:t>
            </a:r>
          </a:p>
        </p:txBody>
      </p:sp>
    </p:spTree>
  </p:cSld>
  <p:clrMapOvr>
    <a:masterClrMapping/>
  </p:clrMapOvr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61" name="Google Shape;461;p19"/>
          <p:cNvSpPr/>
          <p:nvPr/>
        </p:nvSpPr>
        <p:spPr>
          <a:xfrm>
            <a:off x="1353275" y="100575"/>
            <a:ext cx="6586223" cy="1409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4.3.59.1 Verifying that the text in the </a:t>
            </a:r>
            <a:b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</a:br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password field appears in the form of asterisks </a:t>
            </a:r>
            <a:b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</a:br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on the Registration page</a:t>
            </a:r>
          </a:p>
        </p:txBody>
      </p:sp>
      <p:pic>
        <p:nvPicPr>
          <p:cNvPr id="462" name="Google Shape;4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5" y="1796850"/>
            <a:ext cx="8996275" cy="32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2bf29d89a7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" y="1981150"/>
            <a:ext cx="8953024" cy="2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bf29d89a76_0_33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69" name="Google Shape;469;g2bf29d89a76_0_33"/>
          <p:cNvSpPr/>
          <p:nvPr/>
        </p:nvSpPr>
        <p:spPr>
          <a:xfrm>
            <a:off x="3312213" y="424125"/>
            <a:ext cx="2522995" cy="3683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Case Steps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"/>
          <p:cNvSpPr/>
          <p:nvPr/>
        </p:nvSpPr>
        <p:spPr>
          <a:xfrm>
            <a:off x="5015227" y="3925250"/>
            <a:ext cx="2517857" cy="507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48000">
                      <a:srgbClr val="EFEFEF"/>
                    </a:gs>
                    <a:gs pos="50000">
                      <a:schemeClr val="lt2"/>
                    </a:gs>
                    <a:gs pos="100000">
                      <a:srgbClr val="4663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STD Document</a:t>
            </a:r>
          </a:p>
        </p:txBody>
      </p:sp>
      <p:pic>
        <p:nvPicPr>
          <p:cNvPr id="294" name="Google Shape;29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925" y="426450"/>
            <a:ext cx="4710425" cy="2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575"/>
            <a:ext cx="3861949" cy="2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4733" y="3254912"/>
            <a:ext cx="1935475" cy="19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f29d89a76_0_41"/>
          <p:cNvSpPr/>
          <p:nvPr/>
        </p:nvSpPr>
        <p:spPr>
          <a:xfrm>
            <a:off x="993700" y="902575"/>
            <a:ext cx="3701242" cy="809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Requirement 4.3.45</a:t>
            </a:r>
          </a:p>
        </p:txBody>
      </p:sp>
      <p:sp>
        <p:nvSpPr>
          <p:cNvPr id="475" name="Google Shape;475;g2bf29d89a76_0_41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76" name="Google Shape;476;g2bf29d89a76_0_41"/>
          <p:cNvSpPr/>
          <p:nvPr/>
        </p:nvSpPr>
        <p:spPr>
          <a:xfrm>
            <a:off x="993688" y="2190486"/>
            <a:ext cx="5329546" cy="21237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I want the correct value of the fields: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username, password, first name, password,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address1,address2,city,country.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will contain only the following characters: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English uppercase and lowercase letters,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spaces, hyphens, digits, underscores,slashes</a:t>
            </a:r>
          </a:p>
        </p:txBody>
      </p:sp>
    </p:spTree>
  </p:cSld>
  <p:clrMapOvr>
    <a:masterClrMapping/>
  </p:clrMapOvr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bf29d89a76_0_48"/>
          <p:cNvSpPr/>
          <p:nvPr/>
        </p:nvSpPr>
        <p:spPr>
          <a:xfrm>
            <a:off x="951413" y="424125"/>
            <a:ext cx="7241169" cy="517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4.3.45.8 Typing Hebrew letters in the username field</a:t>
            </a:r>
          </a:p>
        </p:txBody>
      </p:sp>
      <p:sp>
        <p:nvSpPr>
          <p:cNvPr id="482" name="Google Shape;482;g2bf29d89a76_0_48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483" name="Google Shape;483;g2bf29d89a76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" y="1219632"/>
            <a:ext cx="8918873" cy="384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2bf29d89a7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6100"/>
            <a:ext cx="8839199" cy="28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bf29d89a76_0_59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490" name="Google Shape;490;g2bf29d89a76_0_59"/>
          <p:cNvSpPr/>
          <p:nvPr/>
        </p:nvSpPr>
        <p:spPr>
          <a:xfrm>
            <a:off x="3310500" y="424125"/>
            <a:ext cx="2522995" cy="3683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Case Steps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2c0e18b62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639825"/>
            <a:ext cx="8839200" cy="173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c0e18b625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75" y="2378400"/>
            <a:ext cx="8803876" cy="27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c0e18b6257_0_0"/>
          <p:cNvSpPr/>
          <p:nvPr/>
        </p:nvSpPr>
        <p:spPr>
          <a:xfrm>
            <a:off x="844100" y="59350"/>
            <a:ext cx="7455804" cy="5804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Plans &amp; Test Runs</a:t>
            </a:r>
          </a:p>
        </p:txBody>
      </p:sp>
      <p:sp>
        <p:nvSpPr>
          <p:cNvPr id="498" name="Google Shape;498;g2c0e18b6257_0_0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0c5cbec25_0_6"/>
          <p:cNvSpPr/>
          <p:nvPr/>
        </p:nvSpPr>
        <p:spPr>
          <a:xfrm>
            <a:off x="2120400" y="842350"/>
            <a:ext cx="1949665" cy="4540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D0E0E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Issues</a:t>
            </a:r>
          </a:p>
        </p:txBody>
      </p:sp>
      <p:sp>
        <p:nvSpPr>
          <p:cNvPr id="504" name="Google Shape;504;g2c0c5cbec25_0_6"/>
          <p:cNvSpPr/>
          <p:nvPr/>
        </p:nvSpPr>
        <p:spPr>
          <a:xfrm>
            <a:off x="956325" y="1870425"/>
            <a:ext cx="5053614" cy="294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the following issues will be presented in the following slides:</a:t>
            </a:r>
          </a:p>
        </p:txBody>
      </p:sp>
      <p:sp>
        <p:nvSpPr>
          <p:cNvPr id="505" name="Google Shape;505;g2c0c5cbec25_0_6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506" name="Google Shape;506;g2c0c5cbec2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44"/>
            <a:ext cx="8839200" cy="63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c0c5cbec2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7526"/>
            <a:ext cx="8839199" cy="58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513" name="Google Shape;5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9248"/>
            <a:ext cx="9144002" cy="206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00" y="2015678"/>
            <a:ext cx="3301100" cy="31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0"/>
          <p:cNvSpPr/>
          <p:nvPr/>
        </p:nvSpPr>
        <p:spPr>
          <a:xfrm>
            <a:off x="956325" y="424125"/>
            <a:ext cx="3712422" cy="8537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4.3.41.2 - First Bug</a:t>
            </a:r>
          </a:p>
        </p:txBody>
      </p:sp>
      <p:pic>
        <p:nvPicPr>
          <p:cNvPr id="516" name="Google Shape;516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400" y="1936000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0"/>
          <p:cNvSpPr txBox="1"/>
          <p:nvPr/>
        </p:nvSpPr>
        <p:spPr>
          <a:xfrm>
            <a:off x="2437200" y="2341900"/>
            <a:ext cx="153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Full video screen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2c0e18b625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0750"/>
            <a:ext cx="9144000" cy="22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c0e18b625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-12"/>
            <a:ext cx="38100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c0e18b6257_0_12"/>
          <p:cNvSpPr/>
          <p:nvPr/>
        </p:nvSpPr>
        <p:spPr>
          <a:xfrm>
            <a:off x="246676" y="265475"/>
            <a:ext cx="709658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sp>
        <p:nvSpPr>
          <p:cNvPr id="525" name="Google Shape;525;g2c0e18b6257_0_12"/>
          <p:cNvSpPr/>
          <p:nvPr/>
        </p:nvSpPr>
        <p:spPr>
          <a:xfrm>
            <a:off x="956313" y="424125"/>
            <a:ext cx="3744586" cy="8694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AFAF"/>
                    </a:gs>
                    <a:gs pos="100000">
                      <a:srgbClr val="466363"/>
                    </a:gs>
                  </a:gsLst>
                  <a:lin ang="5400012" scaled="0"/>
                </a:gradFill>
                <a:latin typeface="Suez One"/>
              </a:rPr>
              <a:t>Test 4.3.45.8 - Second Bug</a:t>
            </a:r>
          </a:p>
        </p:txBody>
      </p:sp>
      <p:pic>
        <p:nvPicPr>
          <p:cNvPr id="526" name="Google Shape;526;g2c0e18b6257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11" y="1557900"/>
            <a:ext cx="2687019" cy="254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c0e18b6257_0_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7725" y="2945250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c0e18b6257_0_12"/>
          <p:cNvSpPr txBox="1"/>
          <p:nvPr/>
        </p:nvSpPr>
        <p:spPr>
          <a:xfrm>
            <a:off x="1338250" y="3351150"/>
            <a:ext cx="153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dk2"/>
                </a:solidFill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Full video screen</a:t>
            </a:r>
            <a:endParaRPr sz="1300">
              <a:solidFill>
                <a:schemeClr val="dk2"/>
              </a:solidFill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9" name="Google Shape;529;g2c0e18b6257_0_12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7300" y="1819250"/>
            <a:ext cx="11967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c0e18b6257_0_12"/>
          <p:cNvSpPr txBox="1"/>
          <p:nvPr/>
        </p:nvSpPr>
        <p:spPr>
          <a:xfrm>
            <a:off x="6798650" y="2228275"/>
            <a:ext cx="153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Full video screen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31" name="Google Shape;531;g2c0e18b6257_0_12"/>
          <p:cNvCxnSpPr/>
          <p:nvPr/>
        </p:nvCxnSpPr>
        <p:spPr>
          <a:xfrm flipH="1" rot="10800000">
            <a:off x="3341775" y="4126825"/>
            <a:ext cx="8898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g2c0e18b6257_0_12"/>
          <p:cNvCxnSpPr/>
          <p:nvPr/>
        </p:nvCxnSpPr>
        <p:spPr>
          <a:xfrm rot="10800000">
            <a:off x="3072600" y="3865200"/>
            <a:ext cx="2916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g2c0e18b6257_0_12"/>
          <p:cNvSpPr/>
          <p:nvPr/>
        </p:nvSpPr>
        <p:spPr>
          <a:xfrm>
            <a:off x="3334300" y="1928885"/>
            <a:ext cx="4702425" cy="2693150"/>
          </a:xfrm>
          <a:custGeom>
            <a:rect b="b" l="l" r="r" t="t"/>
            <a:pathLst>
              <a:path extrusionOk="0" h="107726" w="188097">
                <a:moveTo>
                  <a:pt x="0" y="101073"/>
                </a:moveTo>
                <a:cubicBezTo>
                  <a:pt x="22079" y="100973"/>
                  <a:pt x="110097" y="116324"/>
                  <a:pt x="132475" y="100475"/>
                </a:cubicBezTo>
                <a:cubicBezTo>
                  <a:pt x="154853" y="84626"/>
                  <a:pt x="124999" y="21030"/>
                  <a:pt x="134269" y="5978"/>
                </a:cubicBezTo>
                <a:cubicBezTo>
                  <a:pt x="143539" y="-9074"/>
                  <a:pt x="179126" y="9467"/>
                  <a:pt x="188097" y="101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34" name="Google Shape;534;g2c0e18b6257_0_12"/>
          <p:cNvCxnSpPr/>
          <p:nvPr/>
        </p:nvCxnSpPr>
        <p:spPr>
          <a:xfrm>
            <a:off x="8014300" y="2175525"/>
            <a:ext cx="825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4"/>
          <p:cNvSpPr/>
          <p:nvPr/>
        </p:nvSpPr>
        <p:spPr>
          <a:xfrm>
            <a:off x="270949" y="132525"/>
            <a:ext cx="4753868" cy="549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Arial"/>
              </a:rPr>
              <a:t>Natan Koren Requirement</a:t>
            </a:r>
          </a:p>
        </p:txBody>
      </p:sp>
      <p:pic>
        <p:nvPicPr>
          <p:cNvPr id="540" name="Google Shape;5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0" y="866776"/>
            <a:ext cx="8839198" cy="248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"/>
          <p:cNvSpPr/>
          <p:nvPr/>
        </p:nvSpPr>
        <p:spPr>
          <a:xfrm>
            <a:off x="171097" y="239275"/>
            <a:ext cx="5617808" cy="507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Arial"/>
              </a:rPr>
              <a:t>Natan Koren test cases</a:t>
            </a:r>
          </a:p>
        </p:txBody>
      </p:sp>
      <p:sp>
        <p:nvSpPr>
          <p:cNvPr id="546" name="Google Shape;546;p25"/>
          <p:cNvSpPr txBox="1"/>
          <p:nvPr>
            <p:ph idx="1" type="subTitle"/>
          </p:nvPr>
        </p:nvSpPr>
        <p:spPr>
          <a:xfrm>
            <a:off x="266800" y="1181225"/>
            <a:ext cx="5426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b="1" lang="iw" sz="1300">
                <a:latin typeface="Arial"/>
                <a:ea typeface="Arial"/>
                <a:cs typeface="Arial"/>
                <a:sym typeface="Arial"/>
              </a:rPr>
              <a:t>The following test cases will be presented in the following slides: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w" sz="1200">
                <a:latin typeface="Arial"/>
                <a:ea typeface="Arial"/>
                <a:cs typeface="Arial"/>
                <a:sym typeface="Arial"/>
              </a:rPr>
              <a:t>Test 4.11.130.1 Comparing billing address details on the summary screen to details from Account information: First name field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iw" sz="1200">
                <a:latin typeface="Arial"/>
                <a:ea typeface="Arial"/>
                <a:cs typeface="Arial"/>
                <a:sym typeface="Arial"/>
              </a:rPr>
              <a:t>Test 4.12.137.1 The type of card is displayed on the confirmation screen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SzPts val="325"/>
              <a:buNone/>
            </a:pPr>
            <a:r>
              <a:t/>
            </a:r>
            <a:endParaRPr b="1" sz="12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"/>
          <p:cNvSpPr/>
          <p:nvPr/>
        </p:nvSpPr>
        <p:spPr>
          <a:xfrm>
            <a:off x="86575" y="164250"/>
            <a:ext cx="2625389" cy="20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FIRST TEST CASE</a:t>
            </a:r>
          </a:p>
        </p:txBody>
      </p:sp>
      <p:pic>
        <p:nvPicPr>
          <p:cNvPr id="552" name="Google Shape;5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2400"/>
            <a:ext cx="8839197" cy="41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458150" y="701175"/>
            <a:ext cx="8227704" cy="647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Elina Ein Eli Requirement</a:t>
            </a:r>
          </a:p>
        </p:txBody>
      </p:sp>
      <p:pic>
        <p:nvPicPr>
          <p:cNvPr id="302" name="Google Shape;30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75" y="1527874"/>
            <a:ext cx="7874085" cy="34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36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17872"/>
            <a:ext cx="8839199" cy="126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1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71575"/>
            <a:ext cx="8787549" cy="1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fc414f54e_0_8"/>
          <p:cNvSpPr/>
          <p:nvPr/>
        </p:nvSpPr>
        <p:spPr>
          <a:xfrm>
            <a:off x="86575" y="164250"/>
            <a:ext cx="3050674" cy="2060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SECOND TEST CASE</a:t>
            </a:r>
          </a:p>
        </p:txBody>
      </p:sp>
      <p:pic>
        <p:nvPicPr>
          <p:cNvPr id="570" name="Google Shape;570;g2bfc414f54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2678"/>
            <a:ext cx="8839200" cy="414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45975"/>
            <a:ext cx="8839199" cy="79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bfc414f54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875"/>
            <a:ext cx="8839200" cy="36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bfc414f54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63" y="3663325"/>
            <a:ext cx="8825264" cy="13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bfc414f54e_0_26"/>
          <p:cNvSpPr/>
          <p:nvPr/>
        </p:nvSpPr>
        <p:spPr>
          <a:xfrm>
            <a:off x="758562" y="206350"/>
            <a:ext cx="7410260" cy="7619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Suez One"/>
              </a:rPr>
              <a:t>Status Test Runs</a:t>
            </a:r>
          </a:p>
        </p:txBody>
      </p:sp>
      <p:pic>
        <p:nvPicPr>
          <p:cNvPr id="588" name="Google Shape;588;g2bfc414f54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0667"/>
            <a:ext cx="8839197" cy="238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/>
          <p:nvPr/>
        </p:nvSpPr>
        <p:spPr>
          <a:xfrm>
            <a:off x="1566188" y="114450"/>
            <a:ext cx="6011628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Arial"/>
              </a:rPr>
              <a:t>Natan Koren issues</a:t>
            </a:r>
          </a:p>
        </p:txBody>
      </p:sp>
      <p:pic>
        <p:nvPicPr>
          <p:cNvPr id="594" name="Google Shape;5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526"/>
            <a:ext cx="8839199" cy="65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4543"/>
            <a:ext cx="8839199" cy="67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fc414f54e_0_35"/>
          <p:cNvSpPr/>
          <p:nvPr/>
        </p:nvSpPr>
        <p:spPr>
          <a:xfrm>
            <a:off x="60325" y="41475"/>
            <a:ext cx="2622672" cy="459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Suez One"/>
              </a:rPr>
              <a:t>First Issue</a:t>
            </a:r>
          </a:p>
        </p:txBody>
      </p:sp>
      <p:pic>
        <p:nvPicPr>
          <p:cNvPr id="601" name="Google Shape;601;g2bfc414f54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3776"/>
            <a:ext cx="8839200" cy="278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2bfc414f54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70325"/>
            <a:ext cx="6168201" cy="35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bfc414f54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5" y="3695550"/>
            <a:ext cx="3828001" cy="1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fc414f54e_0_47"/>
          <p:cNvSpPr/>
          <p:nvPr/>
        </p:nvSpPr>
        <p:spPr>
          <a:xfrm>
            <a:off x="60325" y="41475"/>
            <a:ext cx="3255731" cy="4484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39A3A"/>
                    </a:gs>
                    <a:gs pos="100000">
                      <a:srgbClr val="825419"/>
                    </a:gs>
                  </a:gsLst>
                  <a:lin ang="5400012" scaled="0"/>
                </a:gradFill>
                <a:latin typeface="Suez One"/>
              </a:rPr>
              <a:t>Second Issue</a:t>
            </a:r>
          </a:p>
        </p:txBody>
      </p:sp>
      <p:pic>
        <p:nvPicPr>
          <p:cNvPr id="613" name="Google Shape;613;g2bfc414f54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2307"/>
            <a:ext cx="8839198" cy="25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/>
          <p:nvPr/>
        </p:nvSpPr>
        <p:spPr>
          <a:xfrm>
            <a:off x="904150" y="690725"/>
            <a:ext cx="7335688" cy="5252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Elina Ein Eli Test Cases</a:t>
            </a:r>
          </a:p>
        </p:txBody>
      </p:sp>
      <p:sp>
        <p:nvSpPr>
          <p:cNvPr id="308" name="Google Shape;308;p5"/>
          <p:cNvSpPr/>
          <p:nvPr/>
        </p:nvSpPr>
        <p:spPr>
          <a:xfrm>
            <a:off x="1780700" y="1892875"/>
            <a:ext cx="5315119" cy="29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DECDB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aven Pro;600"/>
              </a:rPr>
              <a:t>The following test cases will be presented in the following slides:</a:t>
            </a:r>
          </a:p>
        </p:txBody>
      </p:sp>
      <p:sp>
        <p:nvSpPr>
          <p:cNvPr id="309" name="Google Shape;309;p5"/>
          <p:cNvSpPr txBox="1"/>
          <p:nvPr/>
        </p:nvSpPr>
        <p:spPr>
          <a:xfrm>
            <a:off x="2056875" y="2352875"/>
            <a:ext cx="490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4.8.100.3 - Verifying that the total payment amount updates correctly when adding multiple items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4.8.101.1 - Entering digits in the quantity field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iw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4.8.105.3 - Verifying that when removing all items it will state in the cart that the cart is empty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2bfc414f54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1493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bfc414f54e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400" y="260450"/>
            <a:ext cx="3380726" cy="174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6138" y="3727338"/>
            <a:ext cx="2488350" cy="718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4440000" dist="123825">
              <a:srgbClr val="000000">
                <a:alpha val="65882"/>
              </a:srgbClr>
            </a:outerShdw>
          </a:effectLst>
        </p:spPr>
      </p:pic>
      <p:pic>
        <p:nvPicPr>
          <p:cNvPr id="625" name="Google Shape;6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225" y="-729075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00" y="505288"/>
            <a:ext cx="3893875" cy="413291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6"/>
          <p:cNvSpPr/>
          <p:nvPr/>
        </p:nvSpPr>
        <p:spPr>
          <a:xfrm>
            <a:off x="4584326" y="3012850"/>
            <a:ext cx="3851996" cy="6114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Link to STR Document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"/>
          <p:cNvSpPr/>
          <p:nvPr/>
        </p:nvSpPr>
        <p:spPr>
          <a:xfrm>
            <a:off x="1240075" y="627975"/>
            <a:ext cx="6663848" cy="647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Requirement 4.8.100</a:t>
            </a:r>
          </a:p>
        </p:txBody>
      </p:sp>
      <p:sp>
        <p:nvSpPr>
          <p:cNvPr id="315" name="Google Shape;315;p6"/>
          <p:cNvSpPr/>
          <p:nvPr/>
        </p:nvSpPr>
        <p:spPr>
          <a:xfrm>
            <a:off x="1434725" y="1923886"/>
            <a:ext cx="6399994" cy="6478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As a registered user, 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Suez One"/>
              </a:rPr>
              <a:t>I want to see the calculation of the total amount due.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/>
          <p:nvPr/>
        </p:nvSpPr>
        <p:spPr>
          <a:xfrm>
            <a:off x="426050" y="105225"/>
            <a:ext cx="8384307" cy="7824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4.8.100.3 - Verifying that the total payment </a:t>
            </a:r>
            <a:b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</a:br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amount updates correctly when adding multiple items</a:t>
            </a:r>
          </a:p>
        </p:txBody>
      </p:sp>
      <p:pic>
        <p:nvPicPr>
          <p:cNvPr id="321" name="Google Shape;32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0" y="988650"/>
            <a:ext cx="8913825" cy="40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50" y="1004300"/>
            <a:ext cx="8936901" cy="4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"/>
          <p:cNvSpPr/>
          <p:nvPr/>
        </p:nvSpPr>
        <p:spPr>
          <a:xfrm>
            <a:off x="426050" y="105225"/>
            <a:ext cx="8384307" cy="7824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4.8.100.3 - Verifying that the total payment </a:t>
            </a:r>
            <a:b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</a:br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amount updates correctly when adding multiple items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5" y="1025150"/>
            <a:ext cx="8943451" cy="4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/>
          <p:nvPr/>
        </p:nvSpPr>
        <p:spPr>
          <a:xfrm>
            <a:off x="426050" y="105225"/>
            <a:ext cx="8384307" cy="7824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4.8.100.3 - Verifying that the total payment </a:t>
            </a:r>
            <a:b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</a:br>
            <a:r>
              <a:rPr b="1" i="0">
                <a:ln cap="flat" cmpd="sng" w="9525">
                  <a:solidFill>
                    <a:srgbClr val="A64D7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5A6BD"/>
                </a:solidFill>
                <a:latin typeface="Suez One"/>
              </a:rPr>
              <a:t>amount updates correctly when adding multiple items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